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2" r:id="rId11"/>
    <p:sldId id="277" r:id="rId12"/>
    <p:sldId id="271" r:id="rId13"/>
    <p:sldId id="276" r:id="rId14"/>
    <p:sldId id="278" r:id="rId15"/>
    <p:sldId id="273" r:id="rId16"/>
    <p:sldId id="279" r:id="rId17"/>
    <p:sldId id="280" r:id="rId18"/>
    <p:sldId id="281" r:id="rId19"/>
    <p:sldId id="274" r:id="rId20"/>
    <p:sldId id="257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5" d="100"/>
          <a:sy n="55" d="100"/>
        </p:scale>
        <p:origin x="-3222" y="-13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D64E5-A616-4AB5-AC10-7887E94BF95F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F9DC1-B08F-447A-884D-EF85C930F0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5618D-A49B-4761-A0D0-D25F9B4FCB09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4F7BD-49A9-4169-AD35-09515E3DD2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93616-48B8-4FB9-B172-0367751FBCFE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4B328-856B-458D-B1C3-EA599F6304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5B635-D97F-4C8C-BF65-487235A9D7A2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682A9-81FE-4ED5-8E3B-ADDE8EC25F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566A3F-91D2-4617-AE8A-5142BBF591D2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06C88-3B5D-4764-BC00-D14C75AC90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17516-F065-4C87-997A-E3710ED131D7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FDD7F-0DBE-4484-BAD1-443866204A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1C54D-E98B-4209-9B21-52EC3E3D7256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9AFFA-C373-4D19-A5FF-A0D0EC258F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72E905-D766-4C40-82B4-382B084D6714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CC793-C938-4AD8-9AC0-2D93DE0AF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8CDE28-E950-4C24-AA21-4F2B0A530B73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C0BE31-1ED6-4B81-A64A-77C0E1FBC1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1B30A-4083-4F96-93AC-9436DC021F81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EA624-30CB-48D7-A32A-41B233C0E2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85662-0F7C-4F3B-B104-B8AFDD71E119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EAF84F-5134-42CC-9EF6-119B77D5E7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896FEE9-4DE5-458E-800E-3E65EA052ED8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A332B32-EC58-4E60-9ACD-06B71BB78C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wipe dir="d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513" y="1341438"/>
            <a:ext cx="4968875" cy="15748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 класс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975" y="2565400"/>
            <a:ext cx="4968875" cy="15748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 22.</a:t>
            </a:r>
            <a:endParaRPr lang="ru-RU" sz="4400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913" y="0"/>
            <a:ext cx="5402262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Развиваю социальный интеллект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22530" name="Picture 2" descr="G:\Разработки  2 класс 23-24\Холодова методички и уроки 2 класс\2 класс Умники и умницы новый\Умники и умницы 2 часть\12.png"/>
          <p:cNvPicPr>
            <a:picLocks noChangeAspect="1" noChangeArrowheads="1"/>
          </p:cNvPicPr>
          <p:nvPr/>
        </p:nvPicPr>
        <p:blipFill>
          <a:blip r:embed="rId2"/>
          <a:srcRect l="9241" t="53429" b="7019"/>
          <a:stretch>
            <a:fillRect/>
          </a:stretch>
        </p:blipFill>
        <p:spPr bwMode="auto">
          <a:xfrm>
            <a:off x="179388" y="717550"/>
            <a:ext cx="8964612" cy="537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508625" y="1773238"/>
          <a:ext cx="3495675" cy="2016125"/>
        </p:xfrm>
        <a:graphic>
          <a:graphicData uri="http://schemas.openxmlformats.org/drawingml/2006/table">
            <a:tbl>
              <a:tblPr/>
              <a:tblGrid>
                <a:gridCol w="367726"/>
                <a:gridCol w="381869"/>
                <a:gridCol w="353584"/>
                <a:gridCol w="367726"/>
                <a:gridCol w="286403"/>
                <a:gridCol w="339441"/>
                <a:gridCol w="367726"/>
                <a:gridCol w="367726"/>
                <a:gridCol w="297010"/>
                <a:gridCol w="367726"/>
              </a:tblGrid>
              <a:tr h="298174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83975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83975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83975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8397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98174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  <a:tr h="283975"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68313" y="115888"/>
          <a:ext cx="8280400" cy="6553200"/>
        </p:xfrm>
        <a:graphic>
          <a:graphicData uri="http://schemas.openxmlformats.org/drawingml/2006/table">
            <a:tbl>
              <a:tblPr/>
              <a:tblGrid>
                <a:gridCol w="870793"/>
                <a:gridCol w="904286"/>
                <a:gridCol w="837304"/>
                <a:gridCol w="870793"/>
                <a:gridCol w="678215"/>
                <a:gridCol w="803812"/>
                <a:gridCol w="870793"/>
                <a:gridCol w="870793"/>
                <a:gridCol w="703333"/>
                <a:gridCol w="870793"/>
              </a:tblGrid>
              <a:tr h="936104"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5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5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5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в</a:t>
                      </a:r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5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5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5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5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е</a:t>
                      </a:r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54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н</a:t>
                      </a:r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54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ы</a:t>
                      </a:r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54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д</a:t>
                      </a:r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5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</a:t>
                      </a:r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5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м</a:t>
                      </a:r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5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5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с</a:t>
                      </a:r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54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п</a:t>
                      </a:r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5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5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т</a:t>
                      </a:r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54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ь</a:t>
                      </a:r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5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я</a:t>
                      </a:r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54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й</a:t>
                      </a:r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5400" b="1" i="0" u="none" strike="noStrike" dirty="0" err="1" smtClean="0">
                          <a:solidFill>
                            <a:srgbClr val="000000"/>
                          </a:solidFill>
                          <a:latin typeface="Calibri"/>
                        </a:rPr>
                        <a:t>ц</a:t>
                      </a:r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5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ru-RU" sz="5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а</a:t>
                      </a:r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36104"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5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3644" name="Picture 1" descr="G:\01. Сайт .Архив\Клипарт\4999eb965ceb6344981a6fe59fd6a0f8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0338" y="1916113"/>
            <a:ext cx="1363662" cy="2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G:\Разработки  2 класс 23-24\Холодова методички и уроки 2 класс\2 класс Умники и умницы новый\Умники и умницы 2 часть\1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963" y="1628775"/>
            <a:ext cx="8545512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Box 2"/>
          <p:cNvSpPr txBox="1">
            <a:spLocks noChangeArrowheads="1"/>
          </p:cNvSpPr>
          <p:nvPr/>
        </p:nvSpPr>
        <p:spPr bwMode="auto">
          <a:xfrm>
            <a:off x="323850" y="549275"/>
            <a:ext cx="86407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Calibri" pitchFamily="34" charset="0"/>
              </a:rPr>
              <a:t>3. Фотограф снимал на плёнку членов одной семьи. Но что-то случилось с  его фотоаппаратом. Сосчитай, сколько людей он успел сфотографировать?</a:t>
            </a:r>
          </a:p>
        </p:txBody>
      </p:sp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0725" y="3614738"/>
            <a:ext cx="2049463" cy="18161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G:\Разработки  2 класс 23-24\Холодова методички и уроки 2 класс\2 класс Умники и умницы новый\Умники и умницы 2 часть\13.png"/>
          <p:cNvPicPr>
            <a:picLocks noChangeAspect="1" noChangeArrowheads="1"/>
          </p:cNvPicPr>
          <p:nvPr/>
        </p:nvPicPr>
        <p:blipFill>
          <a:blip r:embed="rId2"/>
          <a:srcRect l="11667" t="28828" r="5000" b="41508"/>
          <a:stretch>
            <a:fillRect/>
          </a:stretch>
        </p:blipFill>
        <p:spPr bwMode="auto">
          <a:xfrm>
            <a:off x="0" y="620713"/>
            <a:ext cx="9144000" cy="576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G:\Разработки  2 класс 23-24\Холодова методички и уроки 2 класс\2 класс Умники и умницы новый\Умники и умницы 2 часть\13.png"/>
          <p:cNvPicPr>
            <a:picLocks noChangeAspect="1" noChangeArrowheads="1"/>
          </p:cNvPicPr>
          <p:nvPr/>
        </p:nvPicPr>
        <p:blipFill>
          <a:blip r:embed="rId2"/>
          <a:srcRect l="12566" t="58492" r="4710" b="6581"/>
          <a:stretch>
            <a:fillRect/>
          </a:stretch>
        </p:blipFill>
        <p:spPr bwMode="auto">
          <a:xfrm>
            <a:off x="539750" y="620713"/>
            <a:ext cx="8604250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979613" y="1341438"/>
            <a:ext cx="5089525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/>
              <a:t>Тот счастлив, кто счастлив дома.</a:t>
            </a:r>
            <a:endParaRPr lang="ru-RU" sz="2800" dirty="0"/>
          </a:p>
        </p:txBody>
      </p:sp>
      <p:sp>
        <p:nvSpPr>
          <p:cNvPr id="4" name="Минус 3"/>
          <p:cNvSpPr/>
          <p:nvPr/>
        </p:nvSpPr>
        <p:spPr>
          <a:xfrm rot="2550374">
            <a:off x="855663" y="2825750"/>
            <a:ext cx="1512887" cy="255588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Минус 4"/>
          <p:cNvSpPr/>
          <p:nvPr/>
        </p:nvSpPr>
        <p:spPr>
          <a:xfrm rot="2550374">
            <a:off x="3308350" y="2393950"/>
            <a:ext cx="1511300" cy="255588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Минус 6"/>
          <p:cNvSpPr/>
          <p:nvPr/>
        </p:nvSpPr>
        <p:spPr>
          <a:xfrm rot="2550374">
            <a:off x="4891088" y="3114675"/>
            <a:ext cx="1512887" cy="255588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Минус 7"/>
          <p:cNvSpPr/>
          <p:nvPr/>
        </p:nvSpPr>
        <p:spPr>
          <a:xfrm rot="2550374">
            <a:off x="6908800" y="3114675"/>
            <a:ext cx="1511300" cy="255588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Минус 8"/>
          <p:cNvSpPr/>
          <p:nvPr/>
        </p:nvSpPr>
        <p:spPr>
          <a:xfrm rot="2550374">
            <a:off x="3460750" y="2546350"/>
            <a:ext cx="1511300" cy="255588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Минус 9"/>
          <p:cNvSpPr/>
          <p:nvPr/>
        </p:nvSpPr>
        <p:spPr>
          <a:xfrm rot="2550374">
            <a:off x="1003300" y="3833813"/>
            <a:ext cx="1512888" cy="257175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Минус 10"/>
          <p:cNvSpPr/>
          <p:nvPr/>
        </p:nvSpPr>
        <p:spPr>
          <a:xfrm rot="2550374">
            <a:off x="3163888" y="4554538"/>
            <a:ext cx="1511300" cy="255587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Минус 11"/>
          <p:cNvSpPr/>
          <p:nvPr/>
        </p:nvSpPr>
        <p:spPr>
          <a:xfrm rot="2550374">
            <a:off x="7124700" y="3833813"/>
            <a:ext cx="1511300" cy="257175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Минус 12"/>
          <p:cNvSpPr/>
          <p:nvPr/>
        </p:nvSpPr>
        <p:spPr>
          <a:xfrm rot="2550374">
            <a:off x="5900738" y="5562600"/>
            <a:ext cx="1511300" cy="255588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 descr="G:\Разработки  2 класс 23-24\Холодова методички и уроки 2 класс\2 класс Умники и умницы новый\Умники и умницы 2 часть\14.png"/>
          <p:cNvPicPr>
            <a:picLocks noChangeAspect="1" noChangeArrowheads="1"/>
          </p:cNvPicPr>
          <p:nvPr/>
        </p:nvPicPr>
        <p:blipFill>
          <a:blip r:embed="rId2"/>
          <a:srcRect l="15768" t="5672" b="47191"/>
          <a:stretch>
            <a:fillRect/>
          </a:stretch>
        </p:blipFill>
        <p:spPr bwMode="auto">
          <a:xfrm>
            <a:off x="788988" y="404813"/>
            <a:ext cx="7793037" cy="611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Минус 2"/>
          <p:cNvSpPr/>
          <p:nvPr/>
        </p:nvSpPr>
        <p:spPr>
          <a:xfrm>
            <a:off x="6948488" y="1773238"/>
            <a:ext cx="1511300" cy="255587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Минус 3"/>
          <p:cNvSpPr/>
          <p:nvPr/>
        </p:nvSpPr>
        <p:spPr>
          <a:xfrm>
            <a:off x="5364163" y="1268413"/>
            <a:ext cx="1511300" cy="255587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 descr="G:\Разработки  2 класс 23-24\Холодова методички и уроки 2 класс\2 класс Умники и умницы новый\Умники и умницы 2 часть\14.png"/>
          <p:cNvPicPr>
            <a:picLocks noChangeAspect="1" noChangeArrowheads="1"/>
          </p:cNvPicPr>
          <p:nvPr/>
        </p:nvPicPr>
        <p:blipFill>
          <a:blip r:embed="rId2"/>
          <a:srcRect l="15768" t="52809" b="20309"/>
          <a:stretch>
            <a:fillRect/>
          </a:stretch>
        </p:blipFill>
        <p:spPr bwMode="auto">
          <a:xfrm>
            <a:off x="0" y="549275"/>
            <a:ext cx="8997950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1" descr="G:\01. Сайт .Архив\Клипарт\4999eb965ceb6344981a6fe59fd6a0f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02588" y="4581525"/>
            <a:ext cx="1141412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 descr="G:\Разработки  2 класс 23-24\Холодова методички и уроки 2 класс\2 класс Умники и умницы новый\Умники и умницы 2 часть\14.png"/>
          <p:cNvPicPr>
            <a:picLocks noChangeAspect="1" noChangeArrowheads="1"/>
          </p:cNvPicPr>
          <p:nvPr/>
        </p:nvPicPr>
        <p:blipFill>
          <a:blip r:embed="rId2"/>
          <a:srcRect l="15768" t="79192" b="7864"/>
          <a:stretch>
            <a:fillRect/>
          </a:stretch>
        </p:blipFill>
        <p:spPr bwMode="auto">
          <a:xfrm>
            <a:off x="179388" y="404813"/>
            <a:ext cx="8682037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 descr="G:\Разработки  2 класс 23-24\Холодова методички и уроки 2 класс\2 класс Умники и умницы новый\Умники и умницы 2 часть\15.png"/>
          <p:cNvPicPr>
            <a:picLocks noChangeAspect="1" noChangeArrowheads="1"/>
          </p:cNvPicPr>
          <p:nvPr/>
        </p:nvPicPr>
        <p:blipFill>
          <a:blip r:embed="rId3"/>
          <a:srcRect l="12482" t="5608" r="4572" b="71265"/>
          <a:stretch>
            <a:fillRect/>
          </a:stretch>
        </p:blipFill>
        <p:spPr bwMode="auto">
          <a:xfrm>
            <a:off x="179388" y="2205038"/>
            <a:ext cx="8859837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Минус 3"/>
          <p:cNvSpPr/>
          <p:nvPr/>
        </p:nvSpPr>
        <p:spPr>
          <a:xfrm>
            <a:off x="611188" y="1844675"/>
            <a:ext cx="865187" cy="144463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Минус 4"/>
          <p:cNvSpPr/>
          <p:nvPr/>
        </p:nvSpPr>
        <p:spPr>
          <a:xfrm>
            <a:off x="611188" y="2492375"/>
            <a:ext cx="865187" cy="144463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Минус 5"/>
          <p:cNvSpPr/>
          <p:nvPr/>
        </p:nvSpPr>
        <p:spPr>
          <a:xfrm>
            <a:off x="611188" y="3500438"/>
            <a:ext cx="865187" cy="144462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Минус 6"/>
          <p:cNvSpPr/>
          <p:nvPr/>
        </p:nvSpPr>
        <p:spPr>
          <a:xfrm>
            <a:off x="611188" y="4149725"/>
            <a:ext cx="865187" cy="142875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Минус 7"/>
          <p:cNvSpPr/>
          <p:nvPr/>
        </p:nvSpPr>
        <p:spPr>
          <a:xfrm>
            <a:off x="611188" y="4797425"/>
            <a:ext cx="865187" cy="144463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Минус 8"/>
          <p:cNvSpPr/>
          <p:nvPr/>
        </p:nvSpPr>
        <p:spPr>
          <a:xfrm>
            <a:off x="611188" y="5084763"/>
            <a:ext cx="865187" cy="144462"/>
          </a:xfrm>
          <a:prstGeom prst="mathMinus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9705" name="Picture 3" descr="G:\01. Сайт .Архив\Клипарт\23947efe8cd75e6e23f660df3a545f2c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73850" y="1773238"/>
            <a:ext cx="2470150" cy="247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G:\Разработки  2 класс 23-24\Холодова методички и уроки 2 класс\2 класс Умники и умницы новый\Умники и умницы 2 часть\15.png"/>
          <p:cNvPicPr>
            <a:picLocks noChangeAspect="1" noChangeArrowheads="1"/>
          </p:cNvPicPr>
          <p:nvPr/>
        </p:nvPicPr>
        <p:blipFill>
          <a:blip r:embed="rId2"/>
          <a:srcRect l="12482" t="30138" r="3981" b="29913"/>
          <a:stretch>
            <a:fillRect/>
          </a:stretch>
        </p:blipFill>
        <p:spPr bwMode="auto">
          <a:xfrm>
            <a:off x="285750" y="692150"/>
            <a:ext cx="8462963" cy="554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G:\Разработки  2 класс 23-24\Холодова методички и уроки 2 класс\2 класс Умники и умницы новый\Умники и умницы 2 часть\15.png"/>
          <p:cNvPicPr>
            <a:picLocks noChangeAspect="1" noChangeArrowheads="1"/>
          </p:cNvPicPr>
          <p:nvPr/>
        </p:nvPicPr>
        <p:blipFill>
          <a:blip r:embed="rId2"/>
          <a:srcRect l="12482" t="69385" r="3981" b="6085"/>
          <a:stretch>
            <a:fillRect/>
          </a:stretch>
        </p:blipFill>
        <p:spPr bwMode="auto">
          <a:xfrm>
            <a:off x="336550" y="765175"/>
            <a:ext cx="876935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1" descr="G:\01. Сайт .Архив\Клипарт\4999eb965ceb6344981a6fe59fd6a0f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8038" y="3644900"/>
            <a:ext cx="1362075" cy="271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179388" y="981075"/>
            <a:ext cx="4537075" cy="2763838"/>
          </a:xfrm>
          <a:prstGeom prst="cloudCallout">
            <a:avLst>
              <a:gd name="adj1" fmla="val 1748"/>
              <a:gd name="adj2" fmla="val 8175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Мальчик – мужчина, девочка -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5600" y="1628775"/>
            <a:ext cx="3097213" cy="1800225"/>
          </a:xfrm>
          <a:prstGeom prst="cloudCallout">
            <a:avLst>
              <a:gd name="adj1" fmla="val -4378"/>
              <a:gd name="adj2" fmla="val 89361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женщина.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63713" y="188913"/>
            <a:ext cx="5376862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В пределах разумного. Разминка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4340" name="Picture 1" descr="G:\01. Сайт .Архив\Клипарт\5676f1b5d20801d9d5d8a03074c515fc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3213100"/>
            <a:ext cx="33845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04813"/>
            <a:ext cx="8256587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975" y="1628775"/>
            <a:ext cx="4521200" cy="1143000"/>
          </a:xfrm>
        </p:spPr>
        <p:txBody>
          <a:bodyPr/>
          <a:lstStyle/>
          <a:p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513" y="2565400"/>
            <a:ext cx="4968875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lang="ru-RU" sz="4400" dirty="0">
              <a:solidFill>
                <a:srgbClr val="FFC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488113"/>
            <a:ext cx="6864350" cy="369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Обновление презентации «Школа АБВ» </a:t>
            </a:r>
            <a:r>
              <a:rPr lang="en-US" b="1" dirty="0"/>
              <a:t>https://vk.com/shkola_abv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250825" y="620713"/>
            <a:ext cx="4537075" cy="2763837"/>
          </a:xfrm>
          <a:prstGeom prst="cloudCallout">
            <a:avLst>
              <a:gd name="adj1" fmla="val 1748"/>
              <a:gd name="adj2" fmla="val 8175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Дети- школа, взрослые -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5600" y="1628775"/>
            <a:ext cx="3097213" cy="1800225"/>
          </a:xfrm>
          <a:prstGeom prst="cloudCallout">
            <a:avLst>
              <a:gd name="adj1" fmla="val -4378"/>
              <a:gd name="adj2" fmla="val 89361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работа.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5363" name="Picture 1" descr="G:\01. Сайт .Архив\Клипарт\5676f1b5d20801d9d5d8a03074c515fc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3213100"/>
            <a:ext cx="33845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250825" y="620713"/>
            <a:ext cx="4537075" cy="2763837"/>
          </a:xfrm>
          <a:prstGeom prst="cloudCallout">
            <a:avLst>
              <a:gd name="adj1" fmla="val 1748"/>
              <a:gd name="adj2" fmla="val 8175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Мама – бабушка, папа -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5600" y="1628775"/>
            <a:ext cx="3097213" cy="1800225"/>
          </a:xfrm>
          <a:prstGeom prst="cloudCallout">
            <a:avLst>
              <a:gd name="adj1" fmla="val -4378"/>
              <a:gd name="adj2" fmla="val 89361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дедушка.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6387" name="Picture 1" descr="G:\01. Сайт .Архив\Клипарт\5676f1b5d20801d9d5d8a03074c515fc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3213100"/>
            <a:ext cx="33845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250825" y="620713"/>
            <a:ext cx="4537075" cy="2763837"/>
          </a:xfrm>
          <a:prstGeom prst="cloudCallout">
            <a:avLst>
              <a:gd name="adj1" fmla="val 1748"/>
              <a:gd name="adj2" fmla="val 8175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Бабушка - 8 марта, дедушка-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5600" y="1628775"/>
            <a:ext cx="3097213" cy="1800225"/>
          </a:xfrm>
          <a:prstGeom prst="cloudCallout">
            <a:avLst>
              <a:gd name="adj1" fmla="val -4378"/>
              <a:gd name="adj2" fmla="val 89361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23 февраля.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7411" name="Picture 1" descr="G:\01. Сайт .Архив\Клипарт\5676f1b5d20801d9d5d8a03074c515fc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3213100"/>
            <a:ext cx="33845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250825" y="620713"/>
            <a:ext cx="4537075" cy="2763837"/>
          </a:xfrm>
          <a:prstGeom prst="cloudCallout">
            <a:avLst>
              <a:gd name="adj1" fmla="val 1748"/>
              <a:gd name="adj2" fmla="val 8175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Сын- мальчик, папа -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5600" y="1628775"/>
            <a:ext cx="3097213" cy="1800225"/>
          </a:xfrm>
          <a:prstGeom prst="cloudCallout">
            <a:avLst>
              <a:gd name="adj1" fmla="val -4378"/>
              <a:gd name="adj2" fmla="val 89361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мужчина.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8435" name="Picture 1" descr="G:\01. Сайт .Архив\Клипарт\5676f1b5d20801d9d5d8a03074c515fc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3213100"/>
            <a:ext cx="33845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250825" y="620713"/>
            <a:ext cx="4537075" cy="2763837"/>
          </a:xfrm>
          <a:prstGeom prst="cloudCallout">
            <a:avLst>
              <a:gd name="adj1" fmla="val 1748"/>
              <a:gd name="adj2" fmla="val 8175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Дочь- девочка, мама -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5600" y="1628775"/>
            <a:ext cx="3097213" cy="1800225"/>
          </a:xfrm>
          <a:prstGeom prst="cloudCallout">
            <a:avLst>
              <a:gd name="adj1" fmla="val -4378"/>
              <a:gd name="adj2" fmla="val 89361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женщина.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9459" name="Picture 1" descr="G:\01. Сайт .Архив\Клипарт\5676f1b5d20801d9d5d8a03074c515fc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3213100"/>
            <a:ext cx="33845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>
            <a:off x="250825" y="620713"/>
            <a:ext cx="4537075" cy="2763837"/>
          </a:xfrm>
          <a:prstGeom prst="cloudCallout">
            <a:avLst>
              <a:gd name="adj1" fmla="val 1748"/>
              <a:gd name="adj2" fmla="val 81758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Будни – труд, выходные -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5435600" y="1628775"/>
            <a:ext cx="3097213" cy="1800225"/>
          </a:xfrm>
          <a:prstGeom prst="cloudCallout">
            <a:avLst>
              <a:gd name="adj1" fmla="val -4378"/>
              <a:gd name="adj2" fmla="val 89361"/>
            </a:avLst>
          </a:prstGeom>
          <a:solidFill>
            <a:schemeClr val="bg1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отдых.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0483" name="Picture 1" descr="G:\01. Сайт .Архив\Клипарт\5676f1b5d20801d9d5d8a03074c515fc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6238" y="3213100"/>
            <a:ext cx="338455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913" y="0"/>
            <a:ext cx="5402262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Развиваю социальный интеллект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21506" name="Picture 2" descr="G:\Разработки  2 класс 23-24\Холодова методички и уроки 2 класс\2 класс Умники и умницы новый\Умники и умницы 2 часть\12.png"/>
          <p:cNvPicPr>
            <a:picLocks noChangeAspect="1" noChangeArrowheads="1"/>
          </p:cNvPicPr>
          <p:nvPr/>
        </p:nvPicPr>
        <p:blipFill>
          <a:blip r:embed="rId2"/>
          <a:srcRect l="16229" t="42841" r="37195" b="45877"/>
          <a:stretch>
            <a:fillRect/>
          </a:stretch>
        </p:blipFill>
        <p:spPr bwMode="auto">
          <a:xfrm>
            <a:off x="684213" y="1125538"/>
            <a:ext cx="8208962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1619250" y="620713"/>
            <a:ext cx="55356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Calibri" pitchFamily="34" charset="0"/>
              </a:rPr>
              <a:t>1. Дорисуй портреты, следуя подсказкам внизу.</a:t>
            </a:r>
          </a:p>
        </p:txBody>
      </p:sp>
      <p:pic>
        <p:nvPicPr>
          <p:cNvPr id="21508" name="Picture 2" descr="G:\Разработки  2 класс 23-24\Холодова методички и уроки 2 класс\2 класс Умники и умницы новый\Умники и умницы 2 часть\12.png"/>
          <p:cNvPicPr>
            <a:picLocks noChangeAspect="1" noChangeArrowheads="1"/>
          </p:cNvPicPr>
          <p:nvPr/>
        </p:nvPicPr>
        <p:blipFill>
          <a:blip r:embed="rId2"/>
          <a:srcRect l="65269" t="42326" r="3572" b="47086"/>
          <a:stretch>
            <a:fillRect/>
          </a:stretch>
        </p:blipFill>
        <p:spPr bwMode="auto">
          <a:xfrm>
            <a:off x="1979613" y="3860800"/>
            <a:ext cx="5545137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1" descr="G:\01. Сайт .Архив\Клипарт\4999eb965ceb6344981a6fe59fd6a0f8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80338" y="3716338"/>
            <a:ext cx="1363662" cy="2719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120</Words>
  <Application>Microsoft Office PowerPoint</Application>
  <PresentationFormat>Экран (4:3)</PresentationFormat>
  <Paragraphs>79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Calibri</vt:lpstr>
      <vt:lpstr>Arial</vt:lpstr>
      <vt:lpstr>Comic Sans MS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Берюхов</cp:lastModifiedBy>
  <cp:revision>72</cp:revision>
  <dcterms:modified xsi:type="dcterms:W3CDTF">2025-11-23T15:50:41Z</dcterms:modified>
</cp:coreProperties>
</file>